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2607ca0375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2607ca0375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25ffaadcb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25ffaadcb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2607ca037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2607ca037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2607ca037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2607ca037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595959"/>
                </a:solidFill>
              </a:rPr>
              <a:t>The most highly correlated column was run differential per game.  Baseball games cannot end in ties (aside for some very rare circumstances) so it makes sense that the in order to be successful you need to outscore your opponents. However, since this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2607ca0375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2607ca0375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25a6b8492b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25a6b8492b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2607ca037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2607ca037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25ffaadcb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25ffaadcb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2716a02ef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2716a02ef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25ffaadcbf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25ffaadcbf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25a6b8492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25a6b8492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487f7debba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487f7debba_0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2607ca0375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2607ca0375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2607ca037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2607ca037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25ffaadcbf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25ffaadcb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2607ca0375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2607ca0375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2607ca0375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2607ca0375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25ffaadcb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25ffaadcb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2607ca037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2607ca037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2607ca0375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2607ca0375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26a300a2ad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26a300a2ad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2607ca037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2607ca037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487f7debba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487f7debba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rgbClr val="595959"/>
                </a:solidFill>
              </a:rPr>
              <a:t>Outside of North/Central America, baseball is not a popular sport.  Even in the U.S.A. Football and Basketball are much more nationally beloved and followed by the public. </a:t>
            </a:r>
            <a:endParaRPr sz="18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sz="1800">
                <a:solidFill>
                  <a:srgbClr val="595959"/>
                </a:solidFill>
              </a:rPr>
              <a:t>The insights from this project have 2 real possible uses: for organizations to determine how to focus their recruitment efforts, and for curious fans to see how teams perform and how what is important has changed over the years.</a:t>
            </a:r>
            <a:endParaRPr sz="1800">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sz="1800">
                <a:solidFill>
                  <a:srgbClr val="595959"/>
                </a:solidFill>
              </a:rPr>
              <a:t>Professional baseball analysts call the study of their statistics sabermetrics.  The man who coined this term in 1980, says it is “the search for objective knowledge about baseball.” They use the same database I did as well as others with more specific information.</a:t>
            </a:r>
            <a:endParaRPr sz="1800">
              <a:solidFill>
                <a:srgbClr val="595959"/>
              </a:solidFill>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2607ca0375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2607ca0375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2607ca037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2607ca037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487f7debba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487f7debba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487f7debba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487f7debba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225ffaadcbf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225ffaadcbf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25ffaadcbf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225ffaadcbf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487f7debba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487f7debba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25a6b8492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25a6b8492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25a6b8492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25a6b8492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487f7debba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487f7debba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487f7debba_0_4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487f7debba_0_4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25a6b8492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25a6b8492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600">
                <a:solidFill>
                  <a:srgbClr val="595959"/>
                </a:solidFill>
              </a:rPr>
              <a:t>While both of these figures have increased steadily over the years, neither was correlated with winning percentage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24.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png"/><Relationship Id="rId5"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16.png"/><Relationship Id="rId5" Type="http://schemas.openxmlformats.org/officeDocument/2006/relationships/image" Target="../media/image18.png"/><Relationship Id="rId6" Type="http://schemas.openxmlformats.org/officeDocument/2006/relationships/image" Target="../media/image30.png"/><Relationship Id="rId7" Type="http://schemas.openxmlformats.org/officeDocument/2006/relationships/image" Target="../media/image20.png"/><Relationship Id="rId8"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2.png"/><Relationship Id="rId4" Type="http://schemas.openxmlformats.org/officeDocument/2006/relationships/image" Target="../media/image16.png"/><Relationship Id="rId5" Type="http://schemas.openxmlformats.org/officeDocument/2006/relationships/image" Target="../media/image18.png"/><Relationship Id="rId6"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image" Target="../media/image28.png"/><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image" Target="../media/image28.png"/><Relationship Id="rId4" Type="http://schemas.openxmlformats.org/officeDocument/2006/relationships/image" Target="../media/image22.png"/><Relationship Id="rId5" Type="http://schemas.openxmlformats.org/officeDocument/2006/relationships/image" Target="../media/image2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2.png"/><Relationship Id="rId4" Type="http://schemas.openxmlformats.org/officeDocument/2006/relationships/image" Target="../media/image3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eanlahman.com/download-baseball-database/" TargetMode="Externa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What Does it Take to Win at </a:t>
            </a:r>
            <a:r>
              <a:rPr lang="en"/>
              <a:t>Baseball?</a:t>
            </a:r>
            <a:endParaRPr/>
          </a:p>
        </p:txBody>
      </p:sp>
      <p:sp>
        <p:nvSpPr>
          <p:cNvPr id="55" name="Google Shape;55;p13"/>
          <p:cNvSpPr txBox="1"/>
          <p:nvPr>
            <p:ph idx="1" type="subTitle"/>
          </p:nvPr>
        </p:nvSpPr>
        <p:spPr>
          <a:xfrm>
            <a:off x="311700" y="2834125"/>
            <a:ext cx="8520600" cy="12684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a:t>Statistics Correlated With Winning Teams</a:t>
            </a:r>
            <a:endParaRPr/>
          </a:p>
          <a:p>
            <a:pPr indent="0" lvl="0" marL="0" rtl="0" algn="ctr">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t>Nick Herman</a:t>
            </a:r>
            <a:endParaRPr/>
          </a:p>
        </p:txBody>
      </p:sp>
      <p:sp>
        <p:nvSpPr>
          <p:cNvPr id="56" name="Google Shape;56;p13"/>
          <p:cNvSpPr txBox="1"/>
          <p:nvPr/>
        </p:nvSpPr>
        <p:spPr>
          <a:xfrm>
            <a:off x="311700" y="4570825"/>
            <a:ext cx="852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Python Data Analysis Project											  </a:t>
            </a:r>
            <a:r>
              <a:rPr lang="en"/>
              <a:t>06/09/2023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Factors Most Correlated With Winning</a:t>
            </a:r>
            <a:endParaRPr/>
          </a:p>
        </p:txBody>
      </p:sp>
      <p:sp>
        <p:nvSpPr>
          <p:cNvPr id="116" name="Google Shape;116;p22"/>
          <p:cNvSpPr txBox="1"/>
          <p:nvPr>
            <p:ph idx="1" type="body"/>
          </p:nvPr>
        </p:nvSpPr>
        <p:spPr>
          <a:xfrm>
            <a:off x="311700" y="1152475"/>
            <a:ext cx="54075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Checking correlation using the pandas DataFrame.corr() function both for the entire dataframe as well as for the individual Eras and sub Eras, I found which factors were the most highly correlated with winning percentage.</a:t>
            </a:r>
            <a:endParaRPr/>
          </a:p>
        </p:txBody>
      </p:sp>
      <p:pic>
        <p:nvPicPr>
          <p:cNvPr id="117" name="Google Shape;117;p22"/>
          <p:cNvPicPr preferRelativeResize="0"/>
          <p:nvPr/>
        </p:nvPicPr>
        <p:blipFill>
          <a:blip r:embed="rId3">
            <a:alphaModFix/>
          </a:blip>
          <a:stretch>
            <a:fillRect/>
          </a:stretch>
        </p:blipFill>
        <p:spPr>
          <a:xfrm>
            <a:off x="6168253" y="1152475"/>
            <a:ext cx="1894722" cy="341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Analyzing the Data</a:t>
            </a:r>
            <a:endParaRPr/>
          </a:p>
          <a:p>
            <a:pPr indent="0" lvl="0" marL="0" rtl="0" algn="l">
              <a:spcBef>
                <a:spcPts val="0"/>
              </a:spcBef>
              <a:spcAft>
                <a:spcPts val="0"/>
              </a:spcAft>
              <a:buNone/>
            </a:pPr>
            <a:r>
              <a:t/>
            </a:r>
            <a:endParaRPr/>
          </a:p>
        </p:txBody>
      </p:sp>
      <p:sp>
        <p:nvSpPr>
          <p:cNvPr id="123" name="Google Shape;123;p23"/>
          <p:cNvSpPr txBox="1"/>
          <p:nvPr>
            <p:ph idx="1" type="body"/>
          </p:nvPr>
        </p:nvSpPr>
        <p:spPr>
          <a:xfrm>
            <a:off x="311700" y="1152475"/>
            <a:ext cx="4080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Here is a comparison of the different columns in order of </a:t>
            </a:r>
            <a:r>
              <a:rPr lang="en"/>
              <a:t>correlation</a:t>
            </a:r>
            <a:r>
              <a:rPr lang="en"/>
              <a:t> to winning percentage</a:t>
            </a:r>
            <a:endParaRPr/>
          </a:p>
          <a:p>
            <a:pPr indent="0" lvl="0" marL="0" rtl="0" algn="l">
              <a:spcBef>
                <a:spcPts val="1200"/>
              </a:spcBef>
              <a:spcAft>
                <a:spcPts val="1200"/>
              </a:spcAft>
              <a:buNone/>
            </a:pPr>
            <a:r>
              <a:rPr lang="en"/>
              <a:t>The </a:t>
            </a:r>
            <a:r>
              <a:rPr lang="en"/>
              <a:t>distribution</a:t>
            </a:r>
            <a:r>
              <a:rPr lang="en"/>
              <a:t> of winning percentage is much more spread out as factors become less and less correlated</a:t>
            </a:r>
            <a:endParaRPr/>
          </a:p>
        </p:txBody>
      </p:sp>
      <p:pic>
        <p:nvPicPr>
          <p:cNvPr id="124" name="Google Shape;124;p23"/>
          <p:cNvPicPr preferRelativeResize="0"/>
          <p:nvPr/>
        </p:nvPicPr>
        <p:blipFill>
          <a:blip r:embed="rId3">
            <a:alphaModFix/>
          </a:blip>
          <a:stretch>
            <a:fillRect/>
          </a:stretch>
        </p:blipFill>
        <p:spPr>
          <a:xfrm>
            <a:off x="4391700" y="1125537"/>
            <a:ext cx="4627026" cy="34702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Top Correlation- Run Differential</a:t>
            </a:r>
            <a:endParaRPr/>
          </a:p>
        </p:txBody>
      </p:sp>
      <p:sp>
        <p:nvSpPr>
          <p:cNvPr id="130" name="Google Shape;130;p24"/>
          <p:cNvSpPr txBox="1"/>
          <p:nvPr>
            <p:ph idx="1" type="body"/>
          </p:nvPr>
        </p:nvSpPr>
        <p:spPr>
          <a:xfrm>
            <a:off x="311700" y="1152475"/>
            <a:ext cx="4248000" cy="34164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Run differential measures on average how many more runs per game a team scores than their opponent.</a:t>
            </a:r>
            <a:endParaRPr/>
          </a:p>
          <a:p>
            <a:pPr indent="-342900" lvl="0" marL="457200" rtl="0" algn="l">
              <a:spcBef>
                <a:spcPts val="0"/>
              </a:spcBef>
              <a:spcAft>
                <a:spcPts val="0"/>
              </a:spcAft>
              <a:buSzPts val="1800"/>
              <a:buChar char="●"/>
            </a:pPr>
            <a:r>
              <a:rPr lang="en"/>
              <a:t>It is clear that the teams who outscore their opponents by the largest margins tend to win the most games</a:t>
            </a:r>
            <a:endParaRPr/>
          </a:p>
          <a:p>
            <a:pPr indent="-342900" lvl="0" marL="457200" rtl="0" algn="l">
              <a:spcBef>
                <a:spcPts val="0"/>
              </a:spcBef>
              <a:spcAft>
                <a:spcPts val="0"/>
              </a:spcAft>
              <a:buSzPts val="1800"/>
              <a:buChar char="●"/>
            </a:pPr>
            <a:r>
              <a:rPr lang="en"/>
              <a:t>Run Differential is based on success in both offensive and defensive data</a:t>
            </a:r>
            <a:endParaRPr/>
          </a:p>
        </p:txBody>
      </p:sp>
      <p:pic>
        <p:nvPicPr>
          <p:cNvPr id="131" name="Google Shape;131;p24"/>
          <p:cNvPicPr preferRelativeResize="0"/>
          <p:nvPr/>
        </p:nvPicPr>
        <p:blipFill>
          <a:blip r:embed="rId3">
            <a:alphaModFix/>
          </a:blip>
          <a:stretch>
            <a:fillRect/>
          </a:stretch>
        </p:blipFill>
        <p:spPr>
          <a:xfrm>
            <a:off x="4572000" y="1152475"/>
            <a:ext cx="4248024" cy="3416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Breaking Down the Data</a:t>
            </a:r>
            <a:endParaRPr/>
          </a:p>
        </p:txBody>
      </p:sp>
      <p:sp>
        <p:nvSpPr>
          <p:cNvPr id="137" name="Google Shape;137;p2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600"/>
              <a:t>Offensive</a:t>
            </a:r>
            <a:endParaRPr sz="2600"/>
          </a:p>
          <a:p>
            <a:pPr indent="0" lvl="0" marL="0" rtl="0" algn="l">
              <a:spcBef>
                <a:spcPts val="1200"/>
              </a:spcBef>
              <a:spcAft>
                <a:spcPts val="1200"/>
              </a:spcAft>
              <a:buNone/>
            </a:pPr>
            <a:r>
              <a:t/>
            </a:r>
            <a:endParaRPr/>
          </a:p>
        </p:txBody>
      </p:sp>
      <p:sp>
        <p:nvSpPr>
          <p:cNvPr id="138" name="Google Shape;138;p2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600"/>
              <a:t>Defensive</a:t>
            </a:r>
            <a:endParaRPr sz="2600"/>
          </a:p>
        </p:txBody>
      </p:sp>
      <p:pic>
        <p:nvPicPr>
          <p:cNvPr id="139" name="Google Shape;139;p25"/>
          <p:cNvPicPr preferRelativeResize="0"/>
          <p:nvPr/>
        </p:nvPicPr>
        <p:blipFill>
          <a:blip r:embed="rId3">
            <a:alphaModFix/>
          </a:blip>
          <a:stretch>
            <a:fillRect/>
          </a:stretch>
        </p:blipFill>
        <p:spPr>
          <a:xfrm>
            <a:off x="4832398" y="1854325"/>
            <a:ext cx="3999900" cy="2667909"/>
          </a:xfrm>
          <a:prstGeom prst="rect">
            <a:avLst/>
          </a:prstGeom>
          <a:noFill/>
          <a:ln>
            <a:noFill/>
          </a:ln>
        </p:spPr>
      </p:pic>
      <p:pic>
        <p:nvPicPr>
          <p:cNvPr id="140" name="Google Shape;140;p25"/>
          <p:cNvPicPr preferRelativeResize="0"/>
          <p:nvPr/>
        </p:nvPicPr>
        <p:blipFill rotWithShape="1">
          <a:blip r:embed="rId4">
            <a:alphaModFix/>
          </a:blip>
          <a:srcRect b="0" l="19401" r="5630" t="0"/>
          <a:stretch/>
        </p:blipFill>
        <p:spPr>
          <a:xfrm>
            <a:off x="311700" y="1854325"/>
            <a:ext cx="3999900" cy="2667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Offensive Factors Most Correlated With Winning</a:t>
            </a:r>
            <a:endParaRPr/>
          </a:p>
        </p:txBody>
      </p:sp>
      <p:sp>
        <p:nvSpPr>
          <p:cNvPr id="146" name="Google Shape;14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a:t>On-Base Percentage (OBP)</a:t>
            </a:r>
            <a:endParaRPr b="1"/>
          </a:p>
          <a:p>
            <a:pPr indent="-304800" lvl="1" marL="914400" rtl="0" algn="l">
              <a:spcBef>
                <a:spcPts val="0"/>
              </a:spcBef>
              <a:spcAft>
                <a:spcPts val="0"/>
              </a:spcAft>
              <a:buSzPts val="1200"/>
              <a:buChar char="○"/>
            </a:pPr>
            <a:r>
              <a:rPr lang="en"/>
              <a:t>How frequently a player is successful at getting on base by any means </a:t>
            </a:r>
            <a:endParaRPr/>
          </a:p>
          <a:p>
            <a:pPr indent="-317500" lvl="0" marL="457200" rtl="0" algn="l">
              <a:spcBef>
                <a:spcPts val="0"/>
              </a:spcBef>
              <a:spcAft>
                <a:spcPts val="0"/>
              </a:spcAft>
              <a:buSzPts val="1400"/>
              <a:buChar char="●"/>
            </a:pPr>
            <a:r>
              <a:rPr b="1" lang="en"/>
              <a:t>On-Base Plus Slugging (OPS)</a:t>
            </a:r>
            <a:endParaRPr b="1"/>
          </a:p>
          <a:p>
            <a:pPr indent="-304800" lvl="1" marL="914400" rtl="0" algn="l">
              <a:spcBef>
                <a:spcPts val="0"/>
              </a:spcBef>
              <a:spcAft>
                <a:spcPts val="0"/>
              </a:spcAft>
              <a:buSzPts val="1200"/>
              <a:buChar char="○"/>
            </a:pPr>
            <a:r>
              <a:rPr lang="en"/>
              <a:t>Representation of a players skill both at getting on base and hitting for power, arguably the two most important offensive skills</a:t>
            </a:r>
            <a:endParaRPr/>
          </a:p>
          <a:p>
            <a:pPr indent="-317500" lvl="0" marL="457200" rtl="0" algn="l">
              <a:spcBef>
                <a:spcPts val="0"/>
              </a:spcBef>
              <a:spcAft>
                <a:spcPts val="0"/>
              </a:spcAft>
              <a:buSzPts val="1400"/>
              <a:buChar char="●"/>
            </a:pPr>
            <a:r>
              <a:rPr b="1" lang="en"/>
              <a:t>Batting Average (BA)</a:t>
            </a:r>
            <a:endParaRPr b="1"/>
          </a:p>
          <a:p>
            <a:pPr indent="-304800" lvl="1" marL="914400" rtl="0" algn="l">
              <a:spcBef>
                <a:spcPts val="0"/>
              </a:spcBef>
              <a:spcAft>
                <a:spcPts val="0"/>
              </a:spcAft>
              <a:buSzPts val="1200"/>
              <a:buChar char="○"/>
            </a:pPr>
            <a:r>
              <a:rPr lang="en"/>
              <a:t>The ratio of a players hits to at-bats</a:t>
            </a:r>
            <a:endParaRPr/>
          </a:p>
          <a:p>
            <a:pPr indent="-317500" lvl="0" marL="457200" rtl="0" algn="l">
              <a:spcBef>
                <a:spcPts val="0"/>
              </a:spcBef>
              <a:spcAft>
                <a:spcPts val="0"/>
              </a:spcAft>
              <a:buSzPts val="1400"/>
              <a:buChar char="●"/>
            </a:pPr>
            <a:r>
              <a:rPr b="1" lang="en"/>
              <a:t>Runs Scored Per Game (R_PG)</a:t>
            </a:r>
            <a:endParaRPr b="1"/>
          </a:p>
          <a:p>
            <a:pPr indent="-304800" lvl="1" marL="914400" rtl="0" algn="l">
              <a:spcBef>
                <a:spcPts val="0"/>
              </a:spcBef>
              <a:spcAft>
                <a:spcPts val="0"/>
              </a:spcAft>
              <a:buSzPts val="1200"/>
              <a:buChar char="○"/>
            </a:pPr>
            <a:r>
              <a:rPr lang="en"/>
              <a:t>Average number of runs a team scores in each game</a:t>
            </a:r>
            <a:endParaRPr/>
          </a:p>
          <a:p>
            <a:pPr indent="-317500" lvl="0" marL="457200" rtl="0" algn="l">
              <a:spcBef>
                <a:spcPts val="0"/>
              </a:spcBef>
              <a:spcAft>
                <a:spcPts val="0"/>
              </a:spcAft>
              <a:buSzPts val="1400"/>
              <a:buChar char="●"/>
            </a:pPr>
            <a:r>
              <a:rPr b="1" lang="en"/>
              <a:t>Slugging Percentage (SLG)</a:t>
            </a:r>
            <a:endParaRPr b="1"/>
          </a:p>
          <a:p>
            <a:pPr indent="-304800" lvl="1" marL="914400" rtl="0" algn="l">
              <a:spcBef>
                <a:spcPts val="0"/>
              </a:spcBef>
              <a:spcAft>
                <a:spcPts val="0"/>
              </a:spcAft>
              <a:buSzPts val="1200"/>
              <a:buChar char="○"/>
            </a:pPr>
            <a:r>
              <a:rPr lang="en"/>
              <a:t>How productive a players hits are.  Hits for extra bases are weighed more heavily</a:t>
            </a:r>
            <a:endParaRPr/>
          </a:p>
          <a:p>
            <a:pPr indent="-317500" lvl="0" marL="457200" rtl="0" algn="l">
              <a:spcBef>
                <a:spcPts val="0"/>
              </a:spcBef>
              <a:spcAft>
                <a:spcPts val="0"/>
              </a:spcAft>
              <a:buSzPts val="1400"/>
              <a:buChar char="●"/>
            </a:pPr>
            <a:r>
              <a:rPr b="1" lang="en"/>
              <a:t>Hits Per Game (H_PG)</a:t>
            </a:r>
            <a:endParaRPr b="1"/>
          </a:p>
          <a:p>
            <a:pPr indent="-304800" lvl="1" marL="914400" rtl="0" algn="l">
              <a:spcBef>
                <a:spcPts val="0"/>
              </a:spcBef>
              <a:spcAft>
                <a:spcPts val="0"/>
              </a:spcAft>
              <a:buSzPts val="1200"/>
              <a:buChar char="○"/>
            </a:pPr>
            <a:r>
              <a:rPr lang="en"/>
              <a:t>Average number of hits a team records in each game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Offensive Factors Most Correlated With Winning</a:t>
            </a:r>
            <a:endParaRPr/>
          </a:p>
        </p:txBody>
      </p:sp>
      <p:sp>
        <p:nvSpPr>
          <p:cNvPr id="152" name="Google Shape;152;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a:t>On-Base Percentage (OBP)</a:t>
            </a:r>
            <a:endParaRPr b="1"/>
          </a:p>
          <a:p>
            <a:pPr indent="-304800" lvl="1" marL="914400" rtl="0" algn="l">
              <a:spcBef>
                <a:spcPts val="0"/>
              </a:spcBef>
              <a:spcAft>
                <a:spcPts val="0"/>
              </a:spcAft>
              <a:buSzPts val="1200"/>
              <a:buChar char="○"/>
            </a:pPr>
            <a:r>
              <a:rPr lang="en"/>
              <a:t>How frequently a player is successful at getting on base by any means </a:t>
            </a:r>
            <a:endParaRPr/>
          </a:p>
          <a:p>
            <a:pPr indent="-317500" lvl="0" marL="457200" rtl="0" algn="l">
              <a:spcBef>
                <a:spcPts val="0"/>
              </a:spcBef>
              <a:spcAft>
                <a:spcPts val="0"/>
              </a:spcAft>
              <a:buClr>
                <a:srgbClr val="FF0000"/>
              </a:buClr>
              <a:buSzPts val="1400"/>
              <a:buChar char="●"/>
            </a:pPr>
            <a:r>
              <a:rPr b="1" lang="en">
                <a:solidFill>
                  <a:srgbClr val="FF0000"/>
                </a:solidFill>
              </a:rPr>
              <a:t>On-Base Plus Slugging (OPS)</a:t>
            </a:r>
            <a:endParaRPr b="1">
              <a:solidFill>
                <a:srgbClr val="FF0000"/>
              </a:solidFill>
            </a:endParaRPr>
          </a:p>
          <a:p>
            <a:pPr indent="-304800" lvl="1" marL="914400" rtl="0" algn="l">
              <a:spcBef>
                <a:spcPts val="0"/>
              </a:spcBef>
              <a:spcAft>
                <a:spcPts val="0"/>
              </a:spcAft>
              <a:buClr>
                <a:srgbClr val="FF0000"/>
              </a:buClr>
              <a:buSzPts val="1200"/>
              <a:buChar char="○"/>
            </a:pPr>
            <a:r>
              <a:rPr lang="en">
                <a:solidFill>
                  <a:srgbClr val="FF0000"/>
                </a:solidFill>
              </a:rPr>
              <a:t>Representation of a players skill both at getting on base and hitting for power, arguably the two most important offensive skills.  This is calculated by adding OBP + SLG</a:t>
            </a:r>
            <a:endParaRPr>
              <a:solidFill>
                <a:srgbClr val="FF0000"/>
              </a:solidFill>
            </a:endParaRPr>
          </a:p>
          <a:p>
            <a:pPr indent="-317500" lvl="0" marL="457200" rtl="0" algn="l">
              <a:spcBef>
                <a:spcPts val="0"/>
              </a:spcBef>
              <a:spcAft>
                <a:spcPts val="0"/>
              </a:spcAft>
              <a:buSzPts val="1400"/>
              <a:buChar char="●"/>
            </a:pPr>
            <a:r>
              <a:rPr b="1" lang="en"/>
              <a:t>Batting Average (BA)</a:t>
            </a:r>
            <a:endParaRPr b="1"/>
          </a:p>
          <a:p>
            <a:pPr indent="-304800" lvl="1" marL="914400" rtl="0" algn="l">
              <a:spcBef>
                <a:spcPts val="0"/>
              </a:spcBef>
              <a:spcAft>
                <a:spcPts val="0"/>
              </a:spcAft>
              <a:buSzPts val="1200"/>
              <a:buChar char="○"/>
            </a:pPr>
            <a:r>
              <a:rPr lang="en"/>
              <a:t>The ratio of a players hits to at-bats</a:t>
            </a:r>
            <a:endParaRPr/>
          </a:p>
          <a:p>
            <a:pPr indent="-317500" lvl="0" marL="457200" rtl="0" algn="l">
              <a:spcBef>
                <a:spcPts val="0"/>
              </a:spcBef>
              <a:spcAft>
                <a:spcPts val="0"/>
              </a:spcAft>
              <a:buSzPts val="1400"/>
              <a:buChar char="●"/>
            </a:pPr>
            <a:r>
              <a:rPr b="1" lang="en"/>
              <a:t>Runs Scored Per Game (R_PG)</a:t>
            </a:r>
            <a:endParaRPr b="1"/>
          </a:p>
          <a:p>
            <a:pPr indent="-304800" lvl="1" marL="914400" rtl="0" algn="l">
              <a:spcBef>
                <a:spcPts val="0"/>
              </a:spcBef>
              <a:spcAft>
                <a:spcPts val="0"/>
              </a:spcAft>
              <a:buSzPts val="1200"/>
              <a:buChar char="○"/>
            </a:pPr>
            <a:r>
              <a:rPr lang="en"/>
              <a:t>Average number of runs a team scores in each game</a:t>
            </a:r>
            <a:endParaRPr/>
          </a:p>
          <a:p>
            <a:pPr indent="-317500" lvl="0" marL="457200" rtl="0" algn="l">
              <a:spcBef>
                <a:spcPts val="0"/>
              </a:spcBef>
              <a:spcAft>
                <a:spcPts val="0"/>
              </a:spcAft>
              <a:buSzPts val="1400"/>
              <a:buChar char="●"/>
            </a:pPr>
            <a:r>
              <a:rPr b="1" lang="en"/>
              <a:t>Slugging Percentage (SLG)</a:t>
            </a:r>
            <a:endParaRPr b="1"/>
          </a:p>
          <a:p>
            <a:pPr indent="-304800" lvl="1" marL="914400" rtl="0" algn="l">
              <a:spcBef>
                <a:spcPts val="0"/>
              </a:spcBef>
              <a:spcAft>
                <a:spcPts val="0"/>
              </a:spcAft>
              <a:buSzPts val="1200"/>
              <a:buChar char="○"/>
            </a:pPr>
            <a:r>
              <a:rPr lang="en"/>
              <a:t>How productive a players hits are.  Hits for extra bases are weighed more heavily</a:t>
            </a:r>
            <a:endParaRPr/>
          </a:p>
          <a:p>
            <a:pPr indent="-317500" lvl="0" marL="457200" rtl="0" algn="l">
              <a:spcBef>
                <a:spcPts val="0"/>
              </a:spcBef>
              <a:spcAft>
                <a:spcPts val="0"/>
              </a:spcAft>
              <a:buSzPts val="1400"/>
              <a:buChar char="●"/>
            </a:pPr>
            <a:r>
              <a:rPr b="1" lang="en"/>
              <a:t>Hits Per Game (H_PG)</a:t>
            </a:r>
            <a:endParaRPr b="1"/>
          </a:p>
          <a:p>
            <a:pPr indent="-304800" lvl="1" marL="914400" rtl="0" algn="l">
              <a:spcBef>
                <a:spcPts val="0"/>
              </a:spcBef>
              <a:spcAft>
                <a:spcPts val="0"/>
              </a:spcAft>
              <a:buSzPts val="1200"/>
              <a:buChar char="○"/>
            </a:pPr>
            <a:r>
              <a:rPr lang="en"/>
              <a:t>Average number of hits a team records in each game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pic>
        <p:nvPicPr>
          <p:cNvPr id="158" name="Google Shape;158;p28"/>
          <p:cNvPicPr preferRelativeResize="0"/>
          <p:nvPr/>
        </p:nvPicPr>
        <p:blipFill>
          <a:blip r:embed="rId3">
            <a:alphaModFix/>
          </a:blip>
          <a:stretch>
            <a:fillRect/>
          </a:stretch>
        </p:blipFill>
        <p:spPr>
          <a:xfrm>
            <a:off x="2447985" y="1152475"/>
            <a:ext cx="4248024" cy="3416400"/>
          </a:xfrm>
          <a:prstGeom prst="rect">
            <a:avLst/>
          </a:prstGeom>
          <a:noFill/>
          <a:ln>
            <a:noFill/>
          </a:ln>
        </p:spPr>
      </p:pic>
      <p:pic>
        <p:nvPicPr>
          <p:cNvPr id="159" name="Google Shape;159;p28"/>
          <p:cNvPicPr preferRelativeResize="0"/>
          <p:nvPr/>
        </p:nvPicPr>
        <p:blipFill>
          <a:blip r:embed="rId4">
            <a:alphaModFix/>
          </a:blip>
          <a:stretch>
            <a:fillRect/>
          </a:stretch>
        </p:blipFill>
        <p:spPr>
          <a:xfrm>
            <a:off x="2447976" y="1152475"/>
            <a:ext cx="4248025" cy="3416416"/>
          </a:xfrm>
          <a:prstGeom prst="rect">
            <a:avLst/>
          </a:prstGeom>
          <a:noFill/>
          <a:ln>
            <a:noFill/>
          </a:ln>
        </p:spPr>
      </p:pic>
      <p:pic>
        <p:nvPicPr>
          <p:cNvPr id="160" name="Google Shape;160;p28"/>
          <p:cNvPicPr preferRelativeResize="0"/>
          <p:nvPr/>
        </p:nvPicPr>
        <p:blipFill>
          <a:blip r:embed="rId5">
            <a:alphaModFix/>
          </a:blip>
          <a:stretch>
            <a:fillRect/>
          </a:stretch>
        </p:blipFill>
        <p:spPr>
          <a:xfrm>
            <a:off x="2447967" y="1152475"/>
            <a:ext cx="4248025" cy="341638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pic>
        <p:nvPicPr>
          <p:cNvPr id="166" name="Google Shape;166;p29"/>
          <p:cNvPicPr preferRelativeResize="0"/>
          <p:nvPr/>
        </p:nvPicPr>
        <p:blipFill>
          <a:blip r:embed="rId3">
            <a:alphaModFix/>
          </a:blip>
          <a:stretch>
            <a:fillRect/>
          </a:stretch>
        </p:blipFill>
        <p:spPr>
          <a:xfrm>
            <a:off x="2447985" y="1152475"/>
            <a:ext cx="4248024" cy="3416400"/>
          </a:xfrm>
          <a:prstGeom prst="rect">
            <a:avLst/>
          </a:prstGeom>
          <a:noFill/>
          <a:ln>
            <a:noFill/>
          </a:ln>
        </p:spPr>
      </p:pic>
      <p:pic>
        <p:nvPicPr>
          <p:cNvPr id="167" name="Google Shape;167;p29"/>
          <p:cNvPicPr preferRelativeResize="0"/>
          <p:nvPr/>
        </p:nvPicPr>
        <p:blipFill>
          <a:blip r:embed="rId4">
            <a:alphaModFix/>
          </a:blip>
          <a:stretch>
            <a:fillRect/>
          </a:stretch>
        </p:blipFill>
        <p:spPr>
          <a:xfrm>
            <a:off x="2447976" y="1152475"/>
            <a:ext cx="4248025" cy="341641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pic>
        <p:nvPicPr>
          <p:cNvPr id="173" name="Google Shape;173;p30"/>
          <p:cNvPicPr preferRelativeResize="0"/>
          <p:nvPr/>
        </p:nvPicPr>
        <p:blipFill>
          <a:blip r:embed="rId3">
            <a:alphaModFix/>
          </a:blip>
          <a:stretch>
            <a:fillRect/>
          </a:stretch>
        </p:blipFill>
        <p:spPr>
          <a:xfrm>
            <a:off x="2447988" y="1152475"/>
            <a:ext cx="4248029" cy="341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0" name="Google Shape;180;p31"/>
          <p:cNvPicPr preferRelativeResize="0"/>
          <p:nvPr/>
        </p:nvPicPr>
        <p:blipFill>
          <a:blip r:embed="rId3">
            <a:alphaModFix/>
          </a:blip>
          <a:stretch>
            <a:fillRect/>
          </a:stretch>
        </p:blipFill>
        <p:spPr>
          <a:xfrm>
            <a:off x="2283163" y="1152475"/>
            <a:ext cx="4577676" cy="3416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en"/>
              <a:t>Background</a:t>
            </a:r>
            <a:endParaRPr/>
          </a:p>
        </p:txBody>
      </p:sp>
      <p:sp>
        <p:nvSpPr>
          <p:cNvPr id="62" name="Google Shape;62;p14"/>
          <p:cNvSpPr txBox="1"/>
          <p:nvPr>
            <p:ph idx="1" type="body"/>
          </p:nvPr>
        </p:nvSpPr>
        <p:spPr>
          <a:xfrm>
            <a:off x="311700" y="1152475"/>
            <a:ext cx="4260300" cy="341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In the US professional baseball plays more games than any other sport–twice as many as basketball or hockey and ten times more than football.  </a:t>
            </a:r>
            <a:endParaRPr/>
          </a:p>
          <a:p>
            <a:pPr indent="0" lvl="0" marL="0" rtl="0" algn="l">
              <a:spcBef>
                <a:spcPts val="1200"/>
              </a:spcBef>
              <a:spcAft>
                <a:spcPts val="0"/>
              </a:spcAft>
              <a:buNone/>
            </a:pPr>
            <a:r>
              <a:rPr lang="en"/>
              <a:t>Because the action is much slower in baseball than in other sports, the fans pay a lot of attention to individual player’s and team’s </a:t>
            </a:r>
            <a:r>
              <a:rPr lang="en"/>
              <a:t>statistics</a:t>
            </a:r>
            <a:r>
              <a:rPr lang="en"/>
              <a:t> while watching the games in an effort to better predict what is likely to happen next.</a:t>
            </a:r>
            <a:endParaRPr/>
          </a:p>
          <a:p>
            <a:pPr indent="0" lvl="0" marL="0" rtl="0" algn="l">
              <a:spcBef>
                <a:spcPts val="1200"/>
              </a:spcBef>
              <a:spcAft>
                <a:spcPts val="1200"/>
              </a:spcAft>
              <a:buNone/>
            </a:pPr>
            <a:r>
              <a:rPr lang="en"/>
              <a:t>A team’s success can either be measured by their </a:t>
            </a:r>
            <a:r>
              <a:rPr lang="en"/>
              <a:t>percentage</a:t>
            </a:r>
            <a:r>
              <a:rPr lang="en"/>
              <a:t> of winning outcomes, or by their ability to win important games such as playoffs.  In this analysis, we will look at what contributes to teams being able to win regular season games.</a:t>
            </a:r>
            <a:endParaRPr/>
          </a:p>
        </p:txBody>
      </p:sp>
      <p:pic>
        <p:nvPicPr>
          <p:cNvPr id="63" name="Google Shape;63;p14"/>
          <p:cNvPicPr preferRelativeResize="0"/>
          <p:nvPr/>
        </p:nvPicPr>
        <p:blipFill>
          <a:blip r:embed="rId3">
            <a:alphaModFix/>
          </a:blip>
          <a:stretch>
            <a:fillRect/>
          </a:stretch>
        </p:blipFill>
        <p:spPr>
          <a:xfrm>
            <a:off x="4391700" y="1125537"/>
            <a:ext cx="4627026" cy="34702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sp>
        <p:nvSpPr>
          <p:cNvPr id="186" name="Google Shape;186;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Because they</a:t>
            </a:r>
            <a:endParaRPr/>
          </a:p>
          <a:p>
            <a:pPr indent="0" lvl="0" marL="0" rtl="0" algn="l">
              <a:spcBef>
                <a:spcPts val="1200"/>
              </a:spcBef>
              <a:spcAft>
                <a:spcPts val="0"/>
              </a:spcAft>
              <a:buNone/>
            </a:pPr>
            <a:r>
              <a:rPr lang="en"/>
              <a:t>Changed game</a:t>
            </a:r>
            <a:endParaRPr/>
          </a:p>
          <a:p>
            <a:pPr indent="0" lvl="0" marL="0" rtl="0" algn="l">
              <a:spcBef>
                <a:spcPts val="1200"/>
              </a:spcBef>
              <a:spcAft>
                <a:spcPts val="1200"/>
              </a:spcAft>
              <a:buNone/>
            </a:pPr>
            <a:r>
              <a:rPr lang="en"/>
              <a:t>To keep fans interested</a:t>
            </a:r>
            <a:endParaRPr/>
          </a:p>
        </p:txBody>
      </p:sp>
      <p:pic>
        <p:nvPicPr>
          <p:cNvPr id="187" name="Google Shape;187;p32"/>
          <p:cNvPicPr preferRelativeResize="0"/>
          <p:nvPr/>
        </p:nvPicPr>
        <p:blipFill>
          <a:blip r:embed="rId3">
            <a:alphaModFix/>
          </a:blip>
          <a:stretch>
            <a:fillRect/>
          </a:stretch>
        </p:blipFill>
        <p:spPr>
          <a:xfrm>
            <a:off x="2249450" y="1152475"/>
            <a:ext cx="4645100" cy="341639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pic>
        <p:nvPicPr>
          <p:cNvPr id="193" name="Google Shape;193;p33"/>
          <p:cNvPicPr preferRelativeResize="0"/>
          <p:nvPr/>
        </p:nvPicPr>
        <p:blipFill>
          <a:blip r:embed="rId3">
            <a:alphaModFix/>
          </a:blip>
          <a:stretch>
            <a:fillRect/>
          </a:stretch>
        </p:blipFill>
        <p:spPr>
          <a:xfrm>
            <a:off x="1906838" y="1152475"/>
            <a:ext cx="5330327" cy="34164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sp>
        <p:nvSpPr>
          <p:cNvPr id="199" name="Google Shape;199;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0" name="Google Shape;200;p34"/>
          <p:cNvPicPr preferRelativeResize="0"/>
          <p:nvPr/>
        </p:nvPicPr>
        <p:blipFill>
          <a:blip r:embed="rId3">
            <a:alphaModFix/>
          </a:blip>
          <a:stretch>
            <a:fillRect/>
          </a:stretch>
        </p:blipFill>
        <p:spPr>
          <a:xfrm>
            <a:off x="311700" y="1152475"/>
            <a:ext cx="4260300" cy="3372738"/>
          </a:xfrm>
          <a:prstGeom prst="rect">
            <a:avLst/>
          </a:prstGeom>
          <a:noFill/>
          <a:ln>
            <a:noFill/>
          </a:ln>
        </p:spPr>
      </p:pic>
      <p:pic>
        <p:nvPicPr>
          <p:cNvPr id="201" name="Google Shape;201;p34"/>
          <p:cNvPicPr preferRelativeResize="0"/>
          <p:nvPr/>
        </p:nvPicPr>
        <p:blipFill>
          <a:blip r:embed="rId4">
            <a:alphaModFix/>
          </a:blip>
          <a:stretch>
            <a:fillRect/>
          </a:stretch>
        </p:blipFill>
        <p:spPr>
          <a:xfrm>
            <a:off x="4572000" y="1152475"/>
            <a:ext cx="4260300" cy="337273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sp>
        <p:nvSpPr>
          <p:cNvPr id="207" name="Google Shape;207;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8" name="Google Shape;208;p35"/>
          <p:cNvPicPr preferRelativeResize="0"/>
          <p:nvPr/>
        </p:nvPicPr>
        <p:blipFill>
          <a:blip r:embed="rId3">
            <a:alphaModFix/>
          </a:blip>
          <a:stretch>
            <a:fillRect/>
          </a:stretch>
        </p:blipFill>
        <p:spPr>
          <a:xfrm>
            <a:off x="311700" y="1152475"/>
            <a:ext cx="4260300" cy="3372738"/>
          </a:xfrm>
          <a:prstGeom prst="rect">
            <a:avLst/>
          </a:prstGeom>
          <a:noFill/>
          <a:ln>
            <a:noFill/>
          </a:ln>
        </p:spPr>
      </p:pic>
      <p:pic>
        <p:nvPicPr>
          <p:cNvPr id="209" name="Google Shape;209;p35"/>
          <p:cNvPicPr preferRelativeResize="0"/>
          <p:nvPr/>
        </p:nvPicPr>
        <p:blipFill>
          <a:blip r:embed="rId4">
            <a:alphaModFix/>
          </a:blip>
          <a:stretch>
            <a:fillRect/>
          </a:stretch>
        </p:blipFill>
        <p:spPr>
          <a:xfrm>
            <a:off x="4572000" y="1152475"/>
            <a:ext cx="4260300" cy="3372733"/>
          </a:xfrm>
          <a:prstGeom prst="rect">
            <a:avLst/>
          </a:prstGeom>
          <a:noFill/>
          <a:ln>
            <a:noFill/>
          </a:ln>
        </p:spPr>
      </p:pic>
      <p:pic>
        <p:nvPicPr>
          <p:cNvPr id="210" name="Google Shape;210;p35"/>
          <p:cNvPicPr preferRelativeResize="0"/>
          <p:nvPr/>
        </p:nvPicPr>
        <p:blipFill>
          <a:blip r:embed="rId5">
            <a:alphaModFix/>
          </a:blip>
          <a:stretch>
            <a:fillRect/>
          </a:stretch>
        </p:blipFill>
        <p:spPr>
          <a:xfrm>
            <a:off x="311700" y="1152475"/>
            <a:ext cx="4260300" cy="3372747"/>
          </a:xfrm>
          <a:prstGeom prst="rect">
            <a:avLst/>
          </a:prstGeom>
          <a:noFill/>
          <a:ln>
            <a:noFill/>
          </a:ln>
        </p:spPr>
      </p:pic>
      <p:pic>
        <p:nvPicPr>
          <p:cNvPr id="211" name="Google Shape;211;p35"/>
          <p:cNvPicPr preferRelativeResize="0"/>
          <p:nvPr/>
        </p:nvPicPr>
        <p:blipFill>
          <a:blip r:embed="rId6">
            <a:alphaModFix/>
          </a:blip>
          <a:stretch>
            <a:fillRect/>
          </a:stretch>
        </p:blipFill>
        <p:spPr>
          <a:xfrm>
            <a:off x="311700" y="1152475"/>
            <a:ext cx="4315441" cy="3416400"/>
          </a:xfrm>
          <a:prstGeom prst="rect">
            <a:avLst/>
          </a:prstGeom>
          <a:noFill/>
          <a:ln>
            <a:noFill/>
          </a:ln>
        </p:spPr>
      </p:pic>
      <p:pic>
        <p:nvPicPr>
          <p:cNvPr id="212" name="Google Shape;212;p35"/>
          <p:cNvPicPr preferRelativeResize="0"/>
          <p:nvPr/>
        </p:nvPicPr>
        <p:blipFill>
          <a:blip r:embed="rId7">
            <a:alphaModFix/>
          </a:blip>
          <a:stretch>
            <a:fillRect/>
          </a:stretch>
        </p:blipFill>
        <p:spPr>
          <a:xfrm>
            <a:off x="311700" y="1152475"/>
            <a:ext cx="4260300" cy="3372739"/>
          </a:xfrm>
          <a:prstGeom prst="rect">
            <a:avLst/>
          </a:prstGeom>
          <a:noFill/>
          <a:ln>
            <a:noFill/>
          </a:ln>
        </p:spPr>
      </p:pic>
      <p:pic>
        <p:nvPicPr>
          <p:cNvPr id="213" name="Google Shape;213;p35"/>
          <p:cNvPicPr preferRelativeResize="0"/>
          <p:nvPr/>
        </p:nvPicPr>
        <p:blipFill>
          <a:blip r:embed="rId8">
            <a:alphaModFix/>
          </a:blip>
          <a:stretch>
            <a:fillRect/>
          </a:stretch>
        </p:blipFill>
        <p:spPr>
          <a:xfrm>
            <a:off x="311700" y="1152475"/>
            <a:ext cx="4260300" cy="337273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On-Base Plus Slugging (OPS)</a:t>
            </a:r>
            <a:endParaRPr/>
          </a:p>
        </p:txBody>
      </p:sp>
      <p:sp>
        <p:nvSpPr>
          <p:cNvPr id="219" name="Google Shape;219;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36"/>
          <p:cNvPicPr preferRelativeResize="0"/>
          <p:nvPr/>
        </p:nvPicPr>
        <p:blipFill>
          <a:blip r:embed="rId3">
            <a:alphaModFix/>
          </a:blip>
          <a:stretch>
            <a:fillRect/>
          </a:stretch>
        </p:blipFill>
        <p:spPr>
          <a:xfrm>
            <a:off x="311700" y="1152475"/>
            <a:ext cx="4260300" cy="3372738"/>
          </a:xfrm>
          <a:prstGeom prst="rect">
            <a:avLst/>
          </a:prstGeom>
          <a:noFill/>
          <a:ln>
            <a:noFill/>
          </a:ln>
        </p:spPr>
      </p:pic>
      <p:pic>
        <p:nvPicPr>
          <p:cNvPr id="221" name="Google Shape;221;p36"/>
          <p:cNvPicPr preferRelativeResize="0"/>
          <p:nvPr/>
        </p:nvPicPr>
        <p:blipFill>
          <a:blip r:embed="rId4">
            <a:alphaModFix/>
          </a:blip>
          <a:stretch>
            <a:fillRect/>
          </a:stretch>
        </p:blipFill>
        <p:spPr>
          <a:xfrm>
            <a:off x="4572000" y="1152475"/>
            <a:ext cx="4260300" cy="3372733"/>
          </a:xfrm>
          <a:prstGeom prst="rect">
            <a:avLst/>
          </a:prstGeom>
          <a:noFill/>
          <a:ln>
            <a:noFill/>
          </a:ln>
        </p:spPr>
      </p:pic>
      <p:pic>
        <p:nvPicPr>
          <p:cNvPr id="222" name="Google Shape;222;p36"/>
          <p:cNvPicPr preferRelativeResize="0"/>
          <p:nvPr/>
        </p:nvPicPr>
        <p:blipFill>
          <a:blip r:embed="rId5">
            <a:alphaModFix/>
          </a:blip>
          <a:stretch>
            <a:fillRect/>
          </a:stretch>
        </p:blipFill>
        <p:spPr>
          <a:xfrm>
            <a:off x="311700" y="1152475"/>
            <a:ext cx="4260300" cy="3372747"/>
          </a:xfrm>
          <a:prstGeom prst="rect">
            <a:avLst/>
          </a:prstGeom>
          <a:noFill/>
          <a:ln>
            <a:noFill/>
          </a:ln>
        </p:spPr>
      </p:pic>
      <p:pic>
        <p:nvPicPr>
          <p:cNvPr id="223" name="Google Shape;223;p36"/>
          <p:cNvPicPr preferRelativeResize="0"/>
          <p:nvPr/>
        </p:nvPicPr>
        <p:blipFill>
          <a:blip r:embed="rId6">
            <a:alphaModFix/>
          </a:blip>
          <a:stretch>
            <a:fillRect/>
          </a:stretch>
        </p:blipFill>
        <p:spPr>
          <a:xfrm>
            <a:off x="311700" y="1152475"/>
            <a:ext cx="4260300" cy="3372738"/>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Defensive </a:t>
            </a:r>
            <a:r>
              <a:rPr lang="en"/>
              <a:t>Factors Most Correlated With Winning</a:t>
            </a:r>
            <a:endParaRPr/>
          </a:p>
        </p:txBody>
      </p:sp>
      <p:sp>
        <p:nvSpPr>
          <p:cNvPr id="229" name="Google Shape;229;p37"/>
          <p:cNvSpPr txBox="1"/>
          <p:nvPr>
            <p:ph idx="2"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a:t>Runs Allowed Per Game (RA_PG) </a:t>
            </a:r>
            <a:endParaRPr b="1"/>
          </a:p>
          <a:p>
            <a:pPr indent="-304800" lvl="1" marL="914400" rtl="0" algn="l">
              <a:spcBef>
                <a:spcPts val="0"/>
              </a:spcBef>
              <a:spcAft>
                <a:spcPts val="0"/>
              </a:spcAft>
              <a:buSzPts val="1200"/>
              <a:buChar char="○"/>
            </a:pPr>
            <a:r>
              <a:rPr lang="en"/>
              <a:t>The average number of runs a team lets their opponent score in each game</a:t>
            </a:r>
            <a:endParaRPr/>
          </a:p>
          <a:p>
            <a:pPr indent="-317500" lvl="0" marL="457200" rtl="0" algn="l">
              <a:spcBef>
                <a:spcPts val="0"/>
              </a:spcBef>
              <a:spcAft>
                <a:spcPts val="0"/>
              </a:spcAft>
              <a:buSzPts val="1400"/>
              <a:buChar char="●"/>
            </a:pPr>
            <a:r>
              <a:rPr b="1" lang="en"/>
              <a:t>Hits Allowed Per Game (HA_PG) </a:t>
            </a:r>
            <a:endParaRPr b="1"/>
          </a:p>
          <a:p>
            <a:pPr indent="-304800" lvl="1" marL="914400" rtl="0" algn="l">
              <a:spcBef>
                <a:spcPts val="0"/>
              </a:spcBef>
              <a:spcAft>
                <a:spcPts val="0"/>
              </a:spcAft>
              <a:buSzPts val="1200"/>
              <a:buChar char="○"/>
            </a:pPr>
            <a:r>
              <a:rPr lang="en"/>
              <a:t>The average number of times a team lets their opponent hit in each game</a:t>
            </a:r>
            <a:endParaRPr/>
          </a:p>
          <a:p>
            <a:pPr indent="-317500" lvl="0" marL="457200" rtl="0" algn="l">
              <a:spcBef>
                <a:spcPts val="0"/>
              </a:spcBef>
              <a:spcAft>
                <a:spcPts val="0"/>
              </a:spcAft>
              <a:buSzPts val="1400"/>
              <a:buChar char="●"/>
            </a:pPr>
            <a:r>
              <a:rPr b="1" lang="en"/>
              <a:t>Earned Run Average (ERA)</a:t>
            </a:r>
            <a:endParaRPr b="1"/>
          </a:p>
          <a:p>
            <a:pPr indent="-304800" lvl="1" marL="914400" rtl="0" algn="l">
              <a:spcBef>
                <a:spcPts val="0"/>
              </a:spcBef>
              <a:spcAft>
                <a:spcPts val="0"/>
              </a:spcAft>
              <a:buSzPts val="1200"/>
              <a:buChar char="○"/>
            </a:pPr>
            <a:r>
              <a:rPr lang="en"/>
              <a:t>The average number of runs a team gives up per 9 innings. It is a measurement of the runs they allowed to score excluding those caused by errors.</a:t>
            </a:r>
            <a:endParaRPr/>
          </a:p>
          <a:p>
            <a:pPr indent="-317500" lvl="0" marL="457200" rtl="0" algn="l">
              <a:spcBef>
                <a:spcPts val="0"/>
              </a:spcBef>
              <a:spcAft>
                <a:spcPts val="0"/>
              </a:spcAft>
              <a:buSzPts val="1400"/>
              <a:buChar char="●"/>
            </a:pPr>
            <a:r>
              <a:rPr b="1" lang="en"/>
              <a:t>Earned Runs Allowed Per Game (ER_PG)</a:t>
            </a:r>
            <a:endParaRPr b="1"/>
          </a:p>
          <a:p>
            <a:pPr indent="-304800" lvl="1" marL="914400" rtl="0" algn="l">
              <a:spcBef>
                <a:spcPts val="0"/>
              </a:spcBef>
              <a:spcAft>
                <a:spcPts val="0"/>
              </a:spcAft>
              <a:buSzPts val="1200"/>
              <a:buChar char="○"/>
            </a:pPr>
            <a:r>
              <a:rPr lang="en"/>
              <a:t>The number of runs a team allows per game excluding those caused by errors.</a:t>
            </a:r>
            <a:endParaRPr/>
          </a:p>
          <a:p>
            <a:pPr indent="-304800" lvl="2" marL="1371600" rtl="0" algn="l">
              <a:spcBef>
                <a:spcPts val="0"/>
              </a:spcBef>
              <a:spcAft>
                <a:spcPts val="0"/>
              </a:spcAft>
              <a:buSzPts val="1200"/>
              <a:buChar char="■"/>
            </a:pPr>
            <a:r>
              <a:rPr lang="en"/>
              <a:t>This is a very similar statistic to the above and has a similar correlation</a:t>
            </a:r>
            <a:endParaRPr/>
          </a:p>
          <a:p>
            <a:pPr indent="-317500" lvl="0" marL="457200" rtl="0" algn="l">
              <a:spcBef>
                <a:spcPts val="0"/>
              </a:spcBef>
              <a:spcAft>
                <a:spcPts val="0"/>
              </a:spcAft>
              <a:buSzPts val="1400"/>
              <a:buChar char="●"/>
            </a:pPr>
            <a:r>
              <a:rPr b="1" lang="en"/>
              <a:t>Shutouts (SHO)</a:t>
            </a:r>
            <a:endParaRPr b="1"/>
          </a:p>
          <a:p>
            <a:pPr indent="-304800" lvl="1" marL="914400" rtl="0" algn="l">
              <a:spcBef>
                <a:spcPts val="0"/>
              </a:spcBef>
              <a:spcAft>
                <a:spcPts val="0"/>
              </a:spcAft>
              <a:buSzPts val="1200"/>
              <a:buChar char="○"/>
            </a:pPr>
            <a:r>
              <a:rPr lang="en"/>
              <a:t>How many times per season a team prevents their opponents from scoring any runs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Defensive Factors Most Correlated With Winning</a:t>
            </a:r>
            <a:endParaRPr/>
          </a:p>
        </p:txBody>
      </p:sp>
      <p:sp>
        <p:nvSpPr>
          <p:cNvPr id="235" name="Google Shape;235;p38"/>
          <p:cNvSpPr txBox="1"/>
          <p:nvPr>
            <p:ph idx="2"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b="1" lang="en"/>
              <a:t>Runs Allowed Per Game (RA_PG) </a:t>
            </a:r>
            <a:endParaRPr b="1"/>
          </a:p>
          <a:p>
            <a:pPr indent="-304800" lvl="1" marL="914400" rtl="0" algn="l">
              <a:spcBef>
                <a:spcPts val="0"/>
              </a:spcBef>
              <a:spcAft>
                <a:spcPts val="0"/>
              </a:spcAft>
              <a:buSzPts val="1200"/>
              <a:buChar char="○"/>
            </a:pPr>
            <a:r>
              <a:rPr lang="en"/>
              <a:t>The average number of runs a team lets their opponent score in each game</a:t>
            </a:r>
            <a:endParaRPr/>
          </a:p>
          <a:p>
            <a:pPr indent="-317500" lvl="0" marL="457200" rtl="0" algn="l">
              <a:spcBef>
                <a:spcPts val="0"/>
              </a:spcBef>
              <a:spcAft>
                <a:spcPts val="0"/>
              </a:spcAft>
              <a:buSzPts val="1400"/>
              <a:buChar char="●"/>
            </a:pPr>
            <a:r>
              <a:rPr b="1" lang="en"/>
              <a:t>Hits Allowed Per Game (HA_PG) </a:t>
            </a:r>
            <a:endParaRPr b="1"/>
          </a:p>
          <a:p>
            <a:pPr indent="-304800" lvl="1" marL="914400" rtl="0" algn="l">
              <a:spcBef>
                <a:spcPts val="0"/>
              </a:spcBef>
              <a:spcAft>
                <a:spcPts val="0"/>
              </a:spcAft>
              <a:buSzPts val="1200"/>
              <a:buChar char="○"/>
            </a:pPr>
            <a:r>
              <a:rPr lang="en"/>
              <a:t>The average number of times a team lets their opponent hit in each game</a:t>
            </a:r>
            <a:endParaRPr/>
          </a:p>
          <a:p>
            <a:pPr indent="-317500" lvl="0" marL="457200" rtl="0" algn="l">
              <a:spcBef>
                <a:spcPts val="0"/>
              </a:spcBef>
              <a:spcAft>
                <a:spcPts val="0"/>
              </a:spcAft>
              <a:buClr>
                <a:srgbClr val="FF0000"/>
              </a:buClr>
              <a:buSzPts val="1400"/>
              <a:buChar char="●"/>
            </a:pPr>
            <a:r>
              <a:rPr b="1" lang="en">
                <a:solidFill>
                  <a:srgbClr val="FF0000"/>
                </a:solidFill>
              </a:rPr>
              <a:t>Earned Run Average (ERA)</a:t>
            </a:r>
            <a:endParaRPr b="1">
              <a:solidFill>
                <a:srgbClr val="FF0000"/>
              </a:solidFill>
            </a:endParaRPr>
          </a:p>
          <a:p>
            <a:pPr indent="-304800" lvl="1" marL="914400" rtl="0" algn="l">
              <a:spcBef>
                <a:spcPts val="0"/>
              </a:spcBef>
              <a:spcAft>
                <a:spcPts val="0"/>
              </a:spcAft>
              <a:buClr>
                <a:srgbClr val="FF0000"/>
              </a:buClr>
              <a:buSzPts val="1200"/>
              <a:buChar char="○"/>
            </a:pPr>
            <a:r>
              <a:rPr lang="en">
                <a:solidFill>
                  <a:srgbClr val="FF0000"/>
                </a:solidFill>
              </a:rPr>
              <a:t>The average number of runs a team gives up per 9 innings. It is a measurement of the runs they allowed to score excluding those caused by errors.</a:t>
            </a:r>
            <a:endParaRPr>
              <a:solidFill>
                <a:srgbClr val="FF0000"/>
              </a:solidFill>
            </a:endParaRPr>
          </a:p>
          <a:p>
            <a:pPr indent="-317500" lvl="0" marL="457200" rtl="0" algn="l">
              <a:spcBef>
                <a:spcPts val="0"/>
              </a:spcBef>
              <a:spcAft>
                <a:spcPts val="0"/>
              </a:spcAft>
              <a:buSzPts val="1400"/>
              <a:buChar char="●"/>
            </a:pPr>
            <a:r>
              <a:rPr b="1" lang="en"/>
              <a:t>Earned Runs Allowed Per Game (ER_PG)</a:t>
            </a:r>
            <a:endParaRPr b="1"/>
          </a:p>
          <a:p>
            <a:pPr indent="-304800" lvl="1" marL="914400" rtl="0" algn="l">
              <a:spcBef>
                <a:spcPts val="0"/>
              </a:spcBef>
              <a:spcAft>
                <a:spcPts val="0"/>
              </a:spcAft>
              <a:buSzPts val="1200"/>
              <a:buChar char="○"/>
            </a:pPr>
            <a:r>
              <a:rPr lang="en"/>
              <a:t>The number of runs a team allows per game excluding those caused by errors.</a:t>
            </a:r>
            <a:endParaRPr/>
          </a:p>
          <a:p>
            <a:pPr indent="-304800" lvl="2" marL="1371600" rtl="0" algn="l">
              <a:spcBef>
                <a:spcPts val="0"/>
              </a:spcBef>
              <a:spcAft>
                <a:spcPts val="0"/>
              </a:spcAft>
              <a:buSzPts val="1200"/>
              <a:buChar char="■"/>
            </a:pPr>
            <a:r>
              <a:rPr lang="en"/>
              <a:t>This is a very similar statistic to the above and has a similar correlation</a:t>
            </a:r>
            <a:endParaRPr/>
          </a:p>
          <a:p>
            <a:pPr indent="-317500" lvl="0" marL="457200" rtl="0" algn="l">
              <a:spcBef>
                <a:spcPts val="0"/>
              </a:spcBef>
              <a:spcAft>
                <a:spcPts val="0"/>
              </a:spcAft>
              <a:buSzPts val="1400"/>
              <a:buChar char="●"/>
            </a:pPr>
            <a:r>
              <a:rPr b="1" lang="en"/>
              <a:t>Shutouts (SHO)</a:t>
            </a:r>
            <a:endParaRPr b="1"/>
          </a:p>
          <a:p>
            <a:pPr indent="-304800" lvl="1" marL="914400" rtl="0" algn="l">
              <a:spcBef>
                <a:spcPts val="0"/>
              </a:spcBef>
              <a:spcAft>
                <a:spcPts val="0"/>
              </a:spcAft>
              <a:buSzPts val="1200"/>
              <a:buChar char="○"/>
            </a:pPr>
            <a:r>
              <a:rPr lang="en"/>
              <a:t>How many times per season a team prevents their opponents from scoring any runs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Earned Run Average (ERA)</a:t>
            </a:r>
            <a:endParaRPr/>
          </a:p>
        </p:txBody>
      </p:sp>
      <p:sp>
        <p:nvSpPr>
          <p:cNvPr id="241" name="Google Shape;241;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2" name="Google Shape;242;p39"/>
          <p:cNvPicPr preferRelativeResize="0"/>
          <p:nvPr/>
        </p:nvPicPr>
        <p:blipFill>
          <a:blip r:embed="rId3">
            <a:alphaModFix/>
          </a:blip>
          <a:stretch>
            <a:fillRect/>
          </a:stretch>
        </p:blipFill>
        <p:spPr>
          <a:xfrm>
            <a:off x="2447985" y="1152475"/>
            <a:ext cx="4248024" cy="3416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Earned Run Average (ERA)</a:t>
            </a:r>
            <a:endParaRPr/>
          </a:p>
        </p:txBody>
      </p:sp>
      <p:sp>
        <p:nvSpPr>
          <p:cNvPr id="248" name="Google Shape;248;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9" name="Google Shape;249;p40"/>
          <p:cNvPicPr preferRelativeResize="0"/>
          <p:nvPr/>
        </p:nvPicPr>
        <p:blipFill>
          <a:blip r:embed="rId3">
            <a:alphaModFix/>
          </a:blip>
          <a:stretch>
            <a:fillRect/>
          </a:stretch>
        </p:blipFill>
        <p:spPr>
          <a:xfrm>
            <a:off x="2447986" y="1152475"/>
            <a:ext cx="4248024" cy="3416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Earned Run Average (ERA)</a:t>
            </a:r>
            <a:endParaRPr/>
          </a:p>
        </p:txBody>
      </p:sp>
      <p:pic>
        <p:nvPicPr>
          <p:cNvPr id="255" name="Google Shape;255;p41"/>
          <p:cNvPicPr preferRelativeResize="0"/>
          <p:nvPr/>
        </p:nvPicPr>
        <p:blipFill>
          <a:blip r:embed="rId3">
            <a:alphaModFix/>
          </a:blip>
          <a:stretch>
            <a:fillRect/>
          </a:stretch>
        </p:blipFill>
        <p:spPr>
          <a:xfrm>
            <a:off x="311700" y="1017725"/>
            <a:ext cx="4046150" cy="3330401"/>
          </a:xfrm>
          <a:prstGeom prst="rect">
            <a:avLst/>
          </a:prstGeom>
          <a:noFill/>
          <a:ln>
            <a:noFill/>
          </a:ln>
        </p:spPr>
      </p:pic>
      <p:pic>
        <p:nvPicPr>
          <p:cNvPr id="256" name="Google Shape;256;p41"/>
          <p:cNvPicPr preferRelativeResize="0"/>
          <p:nvPr/>
        </p:nvPicPr>
        <p:blipFill>
          <a:blip r:embed="rId4">
            <a:alphaModFix/>
          </a:blip>
          <a:stretch>
            <a:fillRect/>
          </a:stretch>
        </p:blipFill>
        <p:spPr>
          <a:xfrm>
            <a:off x="4571988" y="1017725"/>
            <a:ext cx="4206812" cy="33304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Should This be Studied?</a:t>
            </a:r>
            <a:endParaRPr/>
          </a:p>
        </p:txBody>
      </p:sp>
      <p:sp>
        <p:nvSpPr>
          <p:cNvPr id="69" name="Google Shape;69;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Coaches</a:t>
            </a:r>
            <a:r>
              <a:rPr lang="en"/>
              <a:t> can use this information to determine what to focus on </a:t>
            </a:r>
            <a:r>
              <a:rPr lang="en"/>
              <a:t>during</a:t>
            </a:r>
            <a:r>
              <a:rPr lang="en"/>
              <a:t> practices</a:t>
            </a:r>
            <a:endParaRPr/>
          </a:p>
          <a:p>
            <a:pPr indent="0" lvl="0" marL="0" rtl="0" algn="l">
              <a:spcBef>
                <a:spcPts val="1200"/>
              </a:spcBef>
              <a:spcAft>
                <a:spcPts val="0"/>
              </a:spcAft>
              <a:buNone/>
            </a:pPr>
            <a:r>
              <a:rPr b="1" lang="en"/>
              <a:t>Recruiters</a:t>
            </a:r>
            <a:r>
              <a:rPr lang="en"/>
              <a:t> could know which statistics to look for in new players, and what would be most beneficial to winning.  Could also help determine the value of a contract.</a:t>
            </a:r>
            <a:endParaRPr/>
          </a:p>
          <a:p>
            <a:pPr indent="0" lvl="0" marL="0" rtl="0" algn="l">
              <a:spcBef>
                <a:spcPts val="1200"/>
              </a:spcBef>
              <a:spcAft>
                <a:spcPts val="0"/>
              </a:spcAft>
              <a:buNone/>
            </a:pPr>
            <a:r>
              <a:rPr b="1" lang="en"/>
              <a:t>Players</a:t>
            </a:r>
            <a:r>
              <a:rPr lang="en"/>
              <a:t> can </a:t>
            </a:r>
            <a:r>
              <a:rPr lang="en"/>
              <a:t>study</a:t>
            </a:r>
            <a:r>
              <a:rPr lang="en"/>
              <a:t> their performance and work to emulate others who succeed in the important categories.</a:t>
            </a:r>
            <a:endParaRPr/>
          </a:p>
          <a:p>
            <a:pPr indent="0" lvl="0" marL="0" rtl="0" algn="l">
              <a:spcBef>
                <a:spcPts val="1200"/>
              </a:spcBef>
              <a:spcAft>
                <a:spcPts val="0"/>
              </a:spcAft>
              <a:buNone/>
            </a:pPr>
            <a:r>
              <a:rPr b="1" lang="en"/>
              <a:t>Fans</a:t>
            </a:r>
            <a:r>
              <a:rPr lang="en"/>
              <a:t> spend time and money following baseball blogs and teams and having more insight helps them feel more connected.</a:t>
            </a:r>
            <a:endParaRPr/>
          </a:p>
          <a:p>
            <a:pPr indent="0" lvl="0" marL="0" rtl="0" algn="l">
              <a:spcBef>
                <a:spcPts val="1200"/>
              </a:spcBef>
              <a:spcAft>
                <a:spcPts val="1200"/>
              </a:spcAft>
              <a:buClr>
                <a:schemeClr val="dk1"/>
              </a:buClr>
              <a:buSzPts val="1100"/>
              <a:buFont typeface="Arial"/>
              <a:buNone/>
            </a:pPr>
            <a:r>
              <a:rPr b="1" lang="en"/>
              <a:t>Gamblers</a:t>
            </a:r>
            <a:r>
              <a:rPr lang="en"/>
              <a:t> could learn from historical data to best predict future outcomes.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Earned Run Average (ERA)</a:t>
            </a:r>
            <a:endParaRPr/>
          </a:p>
        </p:txBody>
      </p:sp>
      <p:pic>
        <p:nvPicPr>
          <p:cNvPr id="262" name="Google Shape;262;p42"/>
          <p:cNvPicPr preferRelativeResize="0"/>
          <p:nvPr/>
        </p:nvPicPr>
        <p:blipFill>
          <a:blip r:embed="rId3">
            <a:alphaModFix/>
          </a:blip>
          <a:stretch>
            <a:fillRect/>
          </a:stretch>
        </p:blipFill>
        <p:spPr>
          <a:xfrm>
            <a:off x="311700" y="1017725"/>
            <a:ext cx="4046150" cy="3330401"/>
          </a:xfrm>
          <a:prstGeom prst="rect">
            <a:avLst/>
          </a:prstGeom>
          <a:noFill/>
          <a:ln>
            <a:noFill/>
          </a:ln>
        </p:spPr>
      </p:pic>
      <p:pic>
        <p:nvPicPr>
          <p:cNvPr id="263" name="Google Shape;263;p42"/>
          <p:cNvPicPr preferRelativeResize="0"/>
          <p:nvPr/>
        </p:nvPicPr>
        <p:blipFill>
          <a:blip r:embed="rId4">
            <a:alphaModFix/>
          </a:blip>
          <a:stretch>
            <a:fillRect/>
          </a:stretch>
        </p:blipFill>
        <p:spPr>
          <a:xfrm>
            <a:off x="4571988" y="1017725"/>
            <a:ext cx="4206812" cy="3330401"/>
          </a:xfrm>
          <a:prstGeom prst="rect">
            <a:avLst/>
          </a:prstGeom>
          <a:noFill/>
          <a:ln>
            <a:noFill/>
          </a:ln>
        </p:spPr>
      </p:pic>
      <p:pic>
        <p:nvPicPr>
          <p:cNvPr id="264" name="Google Shape;264;p42"/>
          <p:cNvPicPr preferRelativeResize="0"/>
          <p:nvPr/>
        </p:nvPicPr>
        <p:blipFill>
          <a:blip r:embed="rId5">
            <a:alphaModFix/>
          </a:blip>
          <a:stretch>
            <a:fillRect/>
          </a:stretch>
        </p:blipFill>
        <p:spPr>
          <a:xfrm>
            <a:off x="311700" y="1017725"/>
            <a:ext cx="4046150" cy="333041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Earned Run Average (ERA)</a:t>
            </a:r>
            <a:endParaRPr/>
          </a:p>
        </p:txBody>
      </p:sp>
      <p:sp>
        <p:nvSpPr>
          <p:cNvPr id="270" name="Google Shape;270;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1" name="Google Shape;271;p43"/>
          <p:cNvPicPr preferRelativeResize="0"/>
          <p:nvPr/>
        </p:nvPicPr>
        <p:blipFill>
          <a:blip r:embed="rId3">
            <a:alphaModFix/>
          </a:blip>
          <a:stretch>
            <a:fillRect/>
          </a:stretch>
        </p:blipFill>
        <p:spPr>
          <a:xfrm>
            <a:off x="2447988" y="1152475"/>
            <a:ext cx="4248024" cy="34164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1200"/>
              </a:spcAft>
              <a:buClr>
                <a:schemeClr val="dk1"/>
              </a:buClr>
              <a:buSzPct val="39285"/>
              <a:buFont typeface="Arial"/>
              <a:buNone/>
            </a:pPr>
            <a:r>
              <a:rPr lang="en"/>
              <a:t>Future Work</a:t>
            </a:r>
            <a:endParaRPr/>
          </a:p>
        </p:txBody>
      </p:sp>
      <p:pic>
        <p:nvPicPr>
          <p:cNvPr id="277" name="Google Shape;277;p44"/>
          <p:cNvPicPr preferRelativeResize="0"/>
          <p:nvPr/>
        </p:nvPicPr>
        <p:blipFill>
          <a:blip r:embed="rId3">
            <a:alphaModFix/>
          </a:blip>
          <a:stretch>
            <a:fillRect/>
          </a:stretch>
        </p:blipFill>
        <p:spPr>
          <a:xfrm>
            <a:off x="4516800" y="1540288"/>
            <a:ext cx="4315452" cy="3416400"/>
          </a:xfrm>
          <a:prstGeom prst="rect">
            <a:avLst/>
          </a:prstGeom>
          <a:noFill/>
          <a:ln>
            <a:noFill/>
          </a:ln>
        </p:spPr>
      </p:pic>
      <p:pic>
        <p:nvPicPr>
          <p:cNvPr id="278" name="Google Shape;278;p44"/>
          <p:cNvPicPr preferRelativeResize="0"/>
          <p:nvPr/>
        </p:nvPicPr>
        <p:blipFill>
          <a:blip r:embed="rId4">
            <a:alphaModFix/>
          </a:blip>
          <a:stretch>
            <a:fillRect/>
          </a:stretch>
        </p:blipFill>
        <p:spPr>
          <a:xfrm>
            <a:off x="311700" y="1583963"/>
            <a:ext cx="4205100" cy="3329037"/>
          </a:xfrm>
          <a:prstGeom prst="rect">
            <a:avLst/>
          </a:prstGeom>
          <a:noFill/>
          <a:ln>
            <a:noFill/>
          </a:ln>
        </p:spPr>
      </p:pic>
      <p:sp>
        <p:nvSpPr>
          <p:cNvPr id="279" name="Google Shape;279;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sz="1200"/>
              <a:t>I started to analyze specific teams. Trying to figure out why the Mets frequently lose and the Yankees seem to always win.</a:t>
            </a:r>
            <a:endParaRPr sz="12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285" name="Google Shape;285;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a:t>
            </a:r>
            <a:r>
              <a:rPr lang="en"/>
              <a:t>f I had more time I would do more in depth analysis on individual teams and then specific players to see who makes the greatest contribution.</a:t>
            </a:r>
            <a:endParaRPr/>
          </a:p>
          <a:p>
            <a:pPr indent="0" lvl="0" marL="0" rtl="0" algn="l">
              <a:spcBef>
                <a:spcPts val="1200"/>
              </a:spcBef>
              <a:spcAft>
                <a:spcPts val="0"/>
              </a:spcAft>
              <a:buNone/>
            </a:pPr>
            <a:r>
              <a:rPr lang="en"/>
              <a:t>Teams always have more players than they use on a given day, and the lineups could be optimized to give them the best chance to win.  It could also give teams insights on who they should trade for or who they can afford to give up.</a:t>
            </a:r>
            <a:endParaRPr/>
          </a:p>
          <a:p>
            <a:pPr indent="0" lvl="0" marL="0" rtl="0" algn="l">
              <a:spcBef>
                <a:spcPts val="1200"/>
              </a:spcBef>
              <a:spcAft>
                <a:spcPts val="1200"/>
              </a:spcAft>
              <a:buNone/>
            </a:pPr>
            <a:r>
              <a:rPr lang="en"/>
              <a:t>With more time and data I would see which was more beneficial: for a team to add a specific player who excelled in a specific statistic or focus on bringing up their averages in these important statistics.  A budget has to be allotted and if it all goes to a “super star” could it be worth it?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291" name="Google Shape;291;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2" name="Google Shape;292;p46"/>
          <p:cNvPicPr preferRelativeResize="0"/>
          <p:nvPr/>
        </p:nvPicPr>
        <p:blipFill>
          <a:blip r:embed="rId3">
            <a:alphaModFix/>
          </a:blip>
          <a:stretch>
            <a:fillRect/>
          </a:stretch>
        </p:blipFill>
        <p:spPr>
          <a:xfrm>
            <a:off x="1994713" y="1152475"/>
            <a:ext cx="5154570" cy="34164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298" name="Google Shape;298;p4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9" name="Google Shape;299;p47"/>
          <p:cNvPicPr preferRelativeResize="0"/>
          <p:nvPr/>
        </p:nvPicPr>
        <p:blipFill>
          <a:blip r:embed="rId3">
            <a:alphaModFix/>
          </a:blip>
          <a:stretch>
            <a:fillRect/>
          </a:stretch>
        </p:blipFill>
        <p:spPr>
          <a:xfrm>
            <a:off x="2067772" y="1152475"/>
            <a:ext cx="5008465" cy="3590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Lahman Baseball Database (Teams Table)</a:t>
            </a:r>
            <a:endParaRPr/>
          </a:p>
          <a:p>
            <a:pPr indent="0" lvl="0" marL="457200" rtl="0" algn="l">
              <a:spcBef>
                <a:spcPts val="1200"/>
              </a:spcBef>
              <a:spcAft>
                <a:spcPts val="0"/>
              </a:spcAft>
              <a:buNone/>
            </a:pPr>
            <a:r>
              <a:rPr lang="en" u="sng">
                <a:solidFill>
                  <a:schemeClr val="hlink"/>
                </a:solidFill>
                <a:hlinkClick r:id="rId3"/>
              </a:rPr>
              <a:t>http://seanlahman.com/download-baseball-database/</a:t>
            </a:r>
            <a:endParaRPr/>
          </a:p>
          <a:p>
            <a:pPr indent="0" lvl="0" marL="0" rtl="0" algn="l">
              <a:spcBef>
                <a:spcPts val="1200"/>
              </a:spcBef>
              <a:spcAft>
                <a:spcPts val="0"/>
              </a:spcAft>
              <a:buNone/>
            </a:pPr>
            <a:r>
              <a:rPr lang="en"/>
              <a:t>The teams table I analyzed gives the record of each team for every year the sport has been played professionally. </a:t>
            </a:r>
            <a:endParaRPr/>
          </a:p>
          <a:p>
            <a:pPr indent="0" lvl="0" marL="0" rtl="0" algn="l">
              <a:spcBef>
                <a:spcPts val="1200"/>
              </a:spcBef>
              <a:spcAft>
                <a:spcPts val="0"/>
              </a:spcAft>
              <a:buNone/>
            </a:pPr>
            <a:r>
              <a:rPr lang="en"/>
              <a:t>This information is for regular season games only and doesn’t measure playoff performance.</a:t>
            </a:r>
            <a:endParaRPr/>
          </a:p>
          <a:p>
            <a:pPr indent="0" lvl="0" marL="0" rtl="0" algn="l">
              <a:spcBef>
                <a:spcPts val="1200"/>
              </a:spcBef>
              <a:spcAft>
                <a:spcPts val="1200"/>
              </a:spcAft>
              <a:buClr>
                <a:schemeClr val="dk1"/>
              </a:buClr>
              <a:buSzPts val="1100"/>
              <a:buFont typeface="Arial"/>
              <a:buNone/>
            </a:pPr>
            <a:r>
              <a:rPr lang="en"/>
              <a:t>The columns from the table are statistics based on team performance, and each row is a single team for a specified year.</a:t>
            </a:r>
            <a:endParaRPr/>
          </a:p>
        </p:txBody>
      </p:sp>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Data</a:t>
            </a:r>
            <a:endParaRPr>
              <a:highlight>
                <a:schemeClr val="accent6"/>
              </a:highlight>
            </a:endParaRPr>
          </a:p>
        </p:txBody>
      </p:sp>
      <p:pic>
        <p:nvPicPr>
          <p:cNvPr id="76" name="Google Shape;76;p16"/>
          <p:cNvPicPr preferRelativeResize="0"/>
          <p:nvPr/>
        </p:nvPicPr>
        <p:blipFill>
          <a:blip r:embed="rId4">
            <a:alphaModFix/>
          </a:blip>
          <a:stretch>
            <a:fillRect/>
          </a:stretch>
        </p:blipFill>
        <p:spPr>
          <a:xfrm>
            <a:off x="5117326" y="189150"/>
            <a:ext cx="3122551" cy="47652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Cleaning Steps</a:t>
            </a:r>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Additional columns</a:t>
            </a:r>
            <a:endParaRPr/>
          </a:p>
          <a:p>
            <a:pPr indent="-317500" lvl="1" marL="914400" rtl="0" algn="l">
              <a:spcBef>
                <a:spcPts val="0"/>
              </a:spcBef>
              <a:spcAft>
                <a:spcPts val="0"/>
              </a:spcAft>
              <a:buSzPts val="1400"/>
              <a:buChar char="○"/>
            </a:pPr>
            <a:r>
              <a:rPr lang="en"/>
              <a:t>['R', 'AB', 'H', '2B', '3B', 'HR', 'BB', 'SO', 'SB', 'CS', 'HBP', 'SF', 'RA', 'ER', 'HA', 'HRA', 'BBA', 'SOA', 'E', 'DP', R_Diff] - All converted into per game instead of per season. </a:t>
            </a:r>
            <a:endParaRPr/>
          </a:p>
          <a:p>
            <a:pPr indent="-317500" lvl="1" marL="914400" rtl="0" algn="l">
              <a:spcBef>
                <a:spcPts val="0"/>
              </a:spcBef>
              <a:spcAft>
                <a:spcPts val="0"/>
              </a:spcAft>
              <a:buSzPts val="1400"/>
              <a:buChar char="○"/>
            </a:pPr>
            <a:r>
              <a:rPr lang="en"/>
              <a:t>Average </a:t>
            </a:r>
            <a:r>
              <a:rPr lang="en"/>
              <a:t>Attendance added but only calculated by home games</a:t>
            </a:r>
            <a:endParaRPr/>
          </a:p>
          <a:p>
            <a:pPr indent="-317500" lvl="1" marL="914400" rtl="0" algn="l">
              <a:spcBef>
                <a:spcPts val="0"/>
              </a:spcBef>
              <a:spcAft>
                <a:spcPts val="0"/>
              </a:spcAft>
              <a:buSzPts val="1400"/>
              <a:buChar char="○"/>
            </a:pPr>
            <a:r>
              <a:rPr lang="en"/>
              <a:t>OBP, SLG, W%, BA, Run Differential added</a:t>
            </a:r>
            <a:endParaRPr/>
          </a:p>
          <a:p>
            <a:pPr indent="-317500" lvl="2" marL="1371600" rtl="0" algn="l">
              <a:spcBef>
                <a:spcPts val="0"/>
              </a:spcBef>
              <a:spcAft>
                <a:spcPts val="0"/>
              </a:spcAft>
              <a:buSzPts val="1400"/>
              <a:buChar char="■"/>
            </a:pPr>
            <a:r>
              <a:rPr lang="en"/>
              <a:t>OBP = (H+BB+HBP) / (AB+BB+HBP+SF)</a:t>
            </a:r>
            <a:endParaRPr/>
          </a:p>
          <a:p>
            <a:pPr indent="-317500" lvl="2" marL="1371600" rtl="0" algn="l">
              <a:spcBef>
                <a:spcPts val="0"/>
              </a:spcBef>
              <a:spcAft>
                <a:spcPts val="0"/>
              </a:spcAft>
              <a:buSzPts val="1400"/>
              <a:buChar char="■"/>
            </a:pPr>
            <a:r>
              <a:rPr lang="en"/>
              <a:t>SLG = (H+2B+2*3B+3*HR) / AB</a:t>
            </a:r>
            <a:endParaRPr/>
          </a:p>
          <a:p>
            <a:pPr indent="-317500" lvl="2" marL="1371600" rtl="0" algn="l">
              <a:spcBef>
                <a:spcPts val="0"/>
              </a:spcBef>
              <a:spcAft>
                <a:spcPts val="0"/>
              </a:spcAft>
              <a:buSzPts val="1400"/>
              <a:buChar char="■"/>
            </a:pPr>
            <a:r>
              <a:rPr lang="en"/>
              <a:t>W% = W / (W+L)</a:t>
            </a:r>
            <a:endParaRPr/>
          </a:p>
          <a:p>
            <a:pPr indent="-317500" lvl="2" marL="1371600" rtl="0" algn="l">
              <a:spcBef>
                <a:spcPts val="0"/>
              </a:spcBef>
              <a:spcAft>
                <a:spcPts val="0"/>
              </a:spcAft>
              <a:buSzPts val="1400"/>
              <a:buChar char="■"/>
            </a:pPr>
            <a:r>
              <a:rPr lang="en"/>
              <a:t>BA = H/AB (AB!=SF,BB,HBP)</a:t>
            </a:r>
            <a:endParaRPr/>
          </a:p>
          <a:p>
            <a:pPr indent="-317500" lvl="2" marL="1371600" rtl="0" algn="l">
              <a:spcBef>
                <a:spcPts val="0"/>
              </a:spcBef>
              <a:spcAft>
                <a:spcPts val="0"/>
              </a:spcAft>
              <a:buSzPts val="1400"/>
              <a:buChar char="■"/>
            </a:pPr>
            <a:r>
              <a:rPr lang="en"/>
              <a:t>R_Diff = R-RA</a:t>
            </a:r>
            <a:endParaRPr/>
          </a:p>
          <a:p>
            <a:pPr indent="-342900" lvl="0" marL="457200" rtl="0" algn="l">
              <a:spcBef>
                <a:spcPts val="0"/>
              </a:spcBef>
              <a:spcAft>
                <a:spcPts val="0"/>
              </a:spcAft>
              <a:buSzPts val="1800"/>
              <a:buChar char="●"/>
            </a:pPr>
            <a:r>
              <a:rPr lang="en"/>
              <a:t>Missing Data</a:t>
            </a:r>
            <a:endParaRPr/>
          </a:p>
          <a:p>
            <a:pPr indent="-317500" lvl="1" marL="914400" rtl="0" algn="l">
              <a:spcBef>
                <a:spcPts val="0"/>
              </a:spcBef>
              <a:spcAft>
                <a:spcPts val="0"/>
              </a:spcAft>
              <a:buSzPts val="1400"/>
              <a:buChar char="○"/>
            </a:pPr>
            <a:r>
              <a:rPr lang="en"/>
              <a:t>For OBP: no HBP before 1884, no SF data before 1970 and thus set to 0 instead of </a:t>
            </a:r>
            <a:r>
              <a:rPr i="1" lang="en"/>
              <a:t>Nan</a:t>
            </a:r>
            <a:endParaRPr i="1"/>
          </a:p>
          <a:p>
            <a:pPr indent="-317500" lvl="1" marL="914400" rtl="0" algn="l">
              <a:spcBef>
                <a:spcPts val="0"/>
              </a:spcBef>
              <a:spcAft>
                <a:spcPts val="0"/>
              </a:spcAft>
              <a:buSzPts val="1400"/>
              <a:buChar char="○"/>
            </a:pPr>
            <a:r>
              <a:rPr lang="en"/>
              <a:t>For attendance, no consistent data prior to 1891,  (also missing some 1914/15) and thus was set to 0 instead of </a:t>
            </a:r>
            <a:r>
              <a:rPr i="1" lang="en"/>
              <a:t>Nan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Refinement: Eras in the game</a:t>
            </a:r>
            <a:endParaRPr/>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10000"/>
          </a:bodyPr>
          <a:lstStyle/>
          <a:p>
            <a:pPr indent="-325755" lvl="0" marL="457200" rtl="0" algn="l">
              <a:spcBef>
                <a:spcPts val="0"/>
              </a:spcBef>
              <a:spcAft>
                <a:spcPts val="0"/>
              </a:spcAft>
              <a:buSzPct val="100000"/>
              <a:buChar char="●"/>
            </a:pPr>
            <a:r>
              <a:rPr b="1" lang="en"/>
              <a:t>Pre-1900: 1871-1900</a:t>
            </a:r>
            <a:endParaRPr b="1"/>
          </a:p>
          <a:p>
            <a:pPr indent="-304165" lvl="1" marL="914400" rtl="0" algn="l">
              <a:spcBef>
                <a:spcPts val="0"/>
              </a:spcBef>
              <a:spcAft>
                <a:spcPts val="0"/>
              </a:spcAft>
              <a:buSzPct val="100000"/>
              <a:buChar char="○"/>
            </a:pPr>
            <a:r>
              <a:rPr lang="en"/>
              <a:t>Prior</a:t>
            </a:r>
            <a:r>
              <a:rPr lang="en"/>
              <a:t> to 1900 the rules of the game were not </a:t>
            </a:r>
            <a:r>
              <a:rPr lang="en"/>
              <a:t>consistent</a:t>
            </a:r>
            <a:r>
              <a:rPr lang="en"/>
              <a:t> across all the teams.  There were more leagues than there are today and while statistics were kept, they are highly erratic and don’t align with those after 1900, when “modern baseball” began to be played.</a:t>
            </a:r>
            <a:endParaRPr/>
          </a:p>
          <a:p>
            <a:pPr indent="-325755" lvl="0" marL="457200" rtl="0" algn="l">
              <a:spcBef>
                <a:spcPts val="0"/>
              </a:spcBef>
              <a:spcAft>
                <a:spcPts val="0"/>
              </a:spcAft>
              <a:buSzPct val="100000"/>
              <a:buChar char="●"/>
            </a:pPr>
            <a:r>
              <a:rPr b="1" lang="en"/>
              <a:t>Dead Ball Era: 1900-1920</a:t>
            </a:r>
            <a:endParaRPr b="1"/>
          </a:p>
          <a:p>
            <a:pPr indent="-304165" lvl="1" marL="914400" rtl="0" algn="l">
              <a:spcBef>
                <a:spcPts val="0"/>
              </a:spcBef>
              <a:spcAft>
                <a:spcPts val="0"/>
              </a:spcAft>
              <a:buSzPct val="100000"/>
              <a:buChar char="○"/>
            </a:pPr>
            <a:r>
              <a:rPr lang="en"/>
              <a:t>During this stage of the games, the stadiums were larger, and the baseball itself was designed in such a way to purposely limit hitting ability.  Reusing the same ball repeatedly also led to a decrease in its aerodynamics.  Finally, during this period, the pitchers were allowed to scuff/alter the ball before they threw it to give them even more of an advantage.  There are the least runs and home runs per game during this era.</a:t>
            </a:r>
            <a:endParaRPr/>
          </a:p>
          <a:p>
            <a:pPr indent="-325755" lvl="0" marL="457200" rtl="0" algn="l">
              <a:spcBef>
                <a:spcPts val="0"/>
              </a:spcBef>
              <a:spcAft>
                <a:spcPts val="0"/>
              </a:spcAft>
              <a:buSzPct val="100000"/>
              <a:buChar char="●"/>
            </a:pPr>
            <a:r>
              <a:rPr b="1" lang="en"/>
              <a:t>Modern Era/Live Ball Era: 1920-Present</a:t>
            </a:r>
            <a:endParaRPr b="1"/>
          </a:p>
          <a:p>
            <a:pPr indent="-304165" lvl="1" marL="914400" rtl="0" algn="l">
              <a:spcBef>
                <a:spcPts val="0"/>
              </a:spcBef>
              <a:spcAft>
                <a:spcPts val="0"/>
              </a:spcAft>
              <a:buSzPct val="100000"/>
              <a:buChar char="○"/>
            </a:pPr>
            <a:r>
              <a:rPr b="1" lang="en"/>
              <a:t>Golden Age: 1920-1960</a:t>
            </a:r>
            <a:endParaRPr b="1"/>
          </a:p>
          <a:p>
            <a:pPr indent="-304164" lvl="2" marL="1371600" rtl="0" algn="l">
              <a:spcBef>
                <a:spcPts val="0"/>
              </a:spcBef>
              <a:spcAft>
                <a:spcPts val="0"/>
              </a:spcAft>
              <a:buSzPct val="100000"/>
              <a:buChar char="■"/>
            </a:pPr>
            <a:r>
              <a:rPr lang="en"/>
              <a:t>Dominated by the New York Yankees, who were best in their division 29 times and won 20 World Series titles between 1918 and 1964. </a:t>
            </a:r>
            <a:endParaRPr/>
          </a:p>
          <a:p>
            <a:pPr indent="-304165" lvl="1" marL="914400" rtl="0" algn="l">
              <a:spcBef>
                <a:spcPts val="0"/>
              </a:spcBef>
              <a:spcAft>
                <a:spcPts val="0"/>
              </a:spcAft>
              <a:buSzPct val="100000"/>
              <a:buChar char="○"/>
            </a:pPr>
            <a:r>
              <a:rPr b="1" lang="en"/>
              <a:t>Steroid Age: Roughly 1985 - 2004</a:t>
            </a:r>
            <a:endParaRPr b="1"/>
          </a:p>
          <a:p>
            <a:pPr indent="-304164" lvl="2" marL="1371600" rtl="0" algn="l">
              <a:spcBef>
                <a:spcPts val="0"/>
              </a:spcBef>
              <a:spcAft>
                <a:spcPts val="0"/>
              </a:spcAft>
              <a:buSzPct val="100000"/>
              <a:buChar char="■"/>
            </a:pPr>
            <a:r>
              <a:rPr lang="en"/>
              <a:t>Steroids began to enter baseball in the late 1980s, and by 1994 had spread throughout the league.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League Expansion</a:t>
            </a:r>
            <a:endParaRPr/>
          </a:p>
        </p:txBody>
      </p:sp>
      <p:sp>
        <p:nvSpPr>
          <p:cNvPr id="94" name="Google Shape;94;p19"/>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Originally, there were many professional teams and many leagues all competing for the public’s interest.  </a:t>
            </a:r>
            <a:endParaRPr/>
          </a:p>
          <a:p>
            <a:pPr indent="0" lvl="0" marL="0" rtl="0" algn="l">
              <a:spcBef>
                <a:spcPts val="1200"/>
              </a:spcBef>
              <a:spcAft>
                <a:spcPts val="0"/>
              </a:spcAft>
              <a:buNone/>
            </a:pPr>
            <a:r>
              <a:rPr lang="en"/>
              <a:t>By 1903 the American and National Leagues were the most </a:t>
            </a:r>
            <a:r>
              <a:rPr lang="en"/>
              <a:t>relevant</a:t>
            </a:r>
            <a:r>
              <a:rPr lang="en"/>
              <a:t> ones. </a:t>
            </a:r>
            <a:endParaRPr/>
          </a:p>
          <a:p>
            <a:pPr indent="0" lvl="0" marL="0" rtl="0" algn="l">
              <a:spcBef>
                <a:spcPts val="1200"/>
              </a:spcBef>
              <a:spcAft>
                <a:spcPts val="1200"/>
              </a:spcAft>
              <a:buNone/>
            </a:pPr>
            <a:r>
              <a:rPr lang="en"/>
              <a:t>They unified and the World Series was created to determine the true best team of the year.</a:t>
            </a:r>
            <a:endParaRPr/>
          </a:p>
        </p:txBody>
      </p:sp>
      <p:pic>
        <p:nvPicPr>
          <p:cNvPr id="95" name="Google Shape;95;p19"/>
          <p:cNvPicPr preferRelativeResize="0"/>
          <p:nvPr/>
        </p:nvPicPr>
        <p:blipFill>
          <a:blip r:embed="rId3">
            <a:alphaModFix/>
          </a:blip>
          <a:stretch>
            <a:fillRect/>
          </a:stretch>
        </p:blipFill>
        <p:spPr>
          <a:xfrm>
            <a:off x="4708595" y="1152475"/>
            <a:ext cx="4218055"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	s</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factors are most highly correlated with winning outcomes?</a:t>
            </a:r>
            <a:endParaRPr>
              <a:highlight>
                <a:schemeClr val="accent6"/>
              </a:highlight>
            </a:endParaRPr>
          </a:p>
          <a:p>
            <a:pPr indent="0" lvl="0" marL="0" rtl="0" algn="l">
              <a:spcBef>
                <a:spcPts val="1200"/>
              </a:spcBef>
              <a:spcAft>
                <a:spcPts val="0"/>
              </a:spcAft>
              <a:buNone/>
            </a:pPr>
            <a:r>
              <a:rPr lang="en"/>
              <a:t>Is there a certain level of success required in each of these stats or is it relative to the other teams performance for the given year?</a:t>
            </a:r>
            <a:endParaRPr/>
          </a:p>
          <a:p>
            <a:pPr indent="0" lvl="0" marL="0" rtl="0" algn="l">
              <a:spcBef>
                <a:spcPts val="1200"/>
              </a:spcBef>
              <a:spcAft>
                <a:spcPts val="1200"/>
              </a:spcAft>
              <a:buNone/>
            </a:pPr>
            <a:r>
              <a:rPr lang="en"/>
              <a:t>What are the differences between offensive (batting) statistics and defensive (pitching and fielding) statistics, and which play more of a role in team success?</a:t>
            </a:r>
            <a:endParaRPr>
              <a:highlight>
                <a:schemeClr val="accent6"/>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Assumptions</a:t>
            </a:r>
            <a:endParaRPr/>
          </a:p>
        </p:txBody>
      </p:sp>
      <p:sp>
        <p:nvSpPr>
          <p:cNvPr id="107" name="Google Shape;107;p21"/>
          <p:cNvSpPr txBox="1"/>
          <p:nvPr>
            <p:ph idx="1" type="body"/>
          </p:nvPr>
        </p:nvSpPr>
        <p:spPr>
          <a:xfrm>
            <a:off x="311700" y="10976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Two of the factors I thought would be most associated with teams winning a lot of games were the number of home runs hit and the average attendance at the games. </a:t>
            </a:r>
            <a:endParaRPr sz="1600"/>
          </a:p>
        </p:txBody>
      </p:sp>
      <p:pic>
        <p:nvPicPr>
          <p:cNvPr id="108" name="Google Shape;108;p21"/>
          <p:cNvPicPr preferRelativeResize="0"/>
          <p:nvPr/>
        </p:nvPicPr>
        <p:blipFill>
          <a:blip r:embed="rId3">
            <a:alphaModFix/>
          </a:blip>
          <a:stretch>
            <a:fillRect/>
          </a:stretch>
        </p:blipFill>
        <p:spPr>
          <a:xfrm>
            <a:off x="4760604" y="1803576"/>
            <a:ext cx="3435697" cy="2763100"/>
          </a:xfrm>
          <a:prstGeom prst="rect">
            <a:avLst/>
          </a:prstGeom>
          <a:noFill/>
          <a:ln>
            <a:noFill/>
          </a:ln>
        </p:spPr>
      </p:pic>
      <p:pic>
        <p:nvPicPr>
          <p:cNvPr id="109" name="Google Shape;109;p21"/>
          <p:cNvPicPr preferRelativeResize="0"/>
          <p:nvPr/>
        </p:nvPicPr>
        <p:blipFill>
          <a:blip r:embed="rId4">
            <a:alphaModFix/>
          </a:blip>
          <a:stretch>
            <a:fillRect/>
          </a:stretch>
        </p:blipFill>
        <p:spPr>
          <a:xfrm>
            <a:off x="689275" y="1828500"/>
            <a:ext cx="3504600" cy="2713257"/>
          </a:xfrm>
          <a:prstGeom prst="rect">
            <a:avLst/>
          </a:prstGeom>
          <a:noFill/>
          <a:ln>
            <a:noFill/>
          </a:ln>
        </p:spPr>
      </p:pic>
      <p:sp>
        <p:nvSpPr>
          <p:cNvPr id="110" name="Google Shape;110;p21"/>
          <p:cNvSpPr txBox="1"/>
          <p:nvPr/>
        </p:nvSpPr>
        <p:spPr>
          <a:xfrm>
            <a:off x="689275" y="4593975"/>
            <a:ext cx="3504600" cy="4311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1200"/>
              </a:spcAft>
              <a:buClr>
                <a:schemeClr val="dk1"/>
              </a:buClr>
              <a:buSzPts val="1100"/>
              <a:buFont typeface="Arial"/>
              <a:buNone/>
            </a:pPr>
            <a:r>
              <a:rPr lang="en" sz="800">
                <a:solidFill>
                  <a:schemeClr val="dk2"/>
                </a:solidFill>
              </a:rPr>
              <a:t>Note: No attendance data prior to 1900 and no attendance permitted in 2020 due to COVID-19</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